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272" r:id="rId28"/>
    <p:sldId id="310" r:id="rId29"/>
    <p:sldId id="311" r:id="rId30"/>
    <p:sldId id="312" r:id="rId31"/>
    <p:sldId id="313" r:id="rId32"/>
    <p:sldId id="314" r:id="rId33"/>
    <p:sldId id="273" r:id="rId34"/>
    <p:sldId id="279" r:id="rId35"/>
    <p:sldId id="274" r:id="rId36"/>
    <p:sldId id="280" r:id="rId37"/>
    <p:sldId id="308" r:id="rId38"/>
    <p:sldId id="316" r:id="rId39"/>
    <p:sldId id="317" r:id="rId40"/>
    <p:sldId id="315" r:id="rId41"/>
    <p:sldId id="281" r:id="rId42"/>
    <p:sldId id="282" r:id="rId43"/>
    <p:sldId id="260" r:id="rId44"/>
    <p:sldId id="283" r:id="rId45"/>
    <p:sldId id="284" r:id="rId46"/>
    <p:sldId id="285" r:id="rId47"/>
    <p:sldId id="318" r:id="rId48"/>
    <p:sldId id="261" r:id="rId49"/>
    <p:sldId id="320" r:id="rId50"/>
    <p:sldId id="321" r:id="rId51"/>
    <p:sldId id="322" r:id="rId52"/>
    <p:sldId id="323" r:id="rId53"/>
    <p:sldId id="324" r:id="rId54"/>
    <p:sldId id="287" r:id="rId55"/>
    <p:sldId id="262" r:id="rId56"/>
    <p:sldId id="263" r:id="rId57"/>
    <p:sldId id="288" r:id="rId58"/>
    <p:sldId id="289" r:id="rId59"/>
    <p:sldId id="290" r:id="rId60"/>
    <p:sldId id="291" r:id="rId61"/>
    <p:sldId id="319" r:id="rId62"/>
    <p:sldId id="292" r:id="rId63"/>
    <p:sldId id="307" r:id="rId64"/>
    <p:sldId id="286" r:id="rId65"/>
    <p:sldId id="325" r:id="rId66"/>
    <p:sldId id="326" r:id="rId67"/>
    <p:sldId id="327" r:id="rId68"/>
    <p:sldId id="328" r:id="rId69"/>
    <p:sldId id="329" r:id="rId70"/>
    <p:sldId id="29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/>
              </a:rPr>
              <a:t>http://www.irgrid.ac.cn/handle/1471x/976582#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基于词典分词算法（</a:t>
            </a:r>
            <a:r>
              <a:rPr lang="zh-CN" altLang="en-US" dirty="0">
                <a:highlight>
                  <a:srgbClr val="008000"/>
                </a:highlight>
              </a:rPr>
              <a:t>字符串匹配分词算法</a:t>
            </a:r>
            <a:r>
              <a:rPr lang="zh-CN" altLang="en-US" b="1" dirty="0">
                <a:highlight>
                  <a:srgbClr val="008000"/>
                </a:highlight>
              </a:rPr>
              <a:t>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</a:t>
            </a:r>
            <a:r>
              <a:rPr lang="zh-CN" altLang="en-US" b="1" u="sng" dirty="0">
                <a:solidFill>
                  <a:srgbClr val="C00000"/>
                </a:solidFill>
                <a:highlight>
                  <a:srgbClr val="008000"/>
                </a:highlight>
              </a:rPr>
              <a:t>字分类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的方法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/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/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词法分析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百度</a:t>
            </a:r>
            <a:r>
              <a:rPr lang="en-US" altLang="zh-CN" dirty="0">
                <a:hlinkClick r:id="rId3"/>
              </a:rPr>
              <a:t>AI</a:t>
            </a:r>
            <a:r>
              <a:rPr lang="zh-CN" altLang="en-US" dirty="0">
                <a:hlinkClick r:id="rId3"/>
              </a:rPr>
              <a:t>开放平台 </a:t>
            </a:r>
            <a:r>
              <a:rPr lang="en-US" altLang="zh-CN" dirty="0">
                <a:hlinkClick r:id="rId3"/>
              </a:rPr>
              <a:t>(baidu.com)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将分词和词性标注结合起来，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</a:t>
            </a:r>
            <a:r>
              <a:rPr lang="zh-CN" altLang="en-US" dirty="0">
                <a:highlight>
                  <a:srgbClr val="008000"/>
                </a:highlight>
              </a:rPr>
              <a:t>词频</a:t>
            </a:r>
            <a:r>
              <a:rPr lang="zh-CN" altLang="en-US" dirty="0"/>
              <a:t>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/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 与词性相结合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058" y="21844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812799" y="28242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360" y="2133602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：</a:t>
            </a:r>
            <a:r>
              <a:rPr lang="en-US" altLang="zh-CN" dirty="0"/>
              <a:t>HMM——NER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2126557"/>
            <a:ext cx="5669771" cy="427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557"/>
            <a:ext cx="4435224" cy="3452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08267"/>
            <a:ext cx="5928874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985" y="2066323"/>
            <a:ext cx="10168128" cy="408144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准确率</a:t>
            </a:r>
            <a:r>
              <a:rPr lang="en-US" altLang="zh-CN" sz="2000" dirty="0"/>
              <a:t>(Accuracy)</a:t>
            </a:r>
            <a:r>
              <a:rPr lang="zh-CN" altLang="en-US" sz="2000" dirty="0"/>
              <a:t>、精确率（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）、召回率（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）、综合评价指标（</a:t>
            </a:r>
            <a:r>
              <a:rPr lang="en-US" altLang="zh-CN" sz="2000" dirty="0"/>
              <a:t>F1-Measure </a:t>
            </a:r>
            <a:r>
              <a:rPr lang="zh-CN" altLang="en-US" sz="2000" dirty="0"/>
              <a:t>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0321" y="5038008"/>
            <a:ext cx="72786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真正例</a:t>
            </a:r>
            <a:r>
              <a:rPr lang="en-US" altLang="zh-CN" dirty="0"/>
              <a:t>TP</a:t>
            </a:r>
            <a:r>
              <a:rPr lang="zh-CN" altLang="en-US" dirty="0"/>
              <a:t>（</a:t>
            </a:r>
            <a:r>
              <a:rPr lang="en-US" altLang="zh-CN" dirty="0"/>
              <a:t>True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将正例预测为正例（正确）</a:t>
            </a:r>
          </a:p>
          <a:p>
            <a:r>
              <a:rPr lang="zh-CN" altLang="en-US" dirty="0"/>
              <a:t>假反例</a:t>
            </a:r>
            <a:r>
              <a:rPr lang="en-US" altLang="zh-CN" dirty="0"/>
              <a:t>FN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将正例预测为反例（错误）</a:t>
            </a:r>
          </a:p>
          <a:p>
            <a:r>
              <a:rPr lang="zh-CN" altLang="en-US" dirty="0"/>
              <a:t>假正例</a:t>
            </a:r>
            <a:r>
              <a:rPr lang="en-US" altLang="zh-CN" dirty="0"/>
              <a:t>FP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将反例预测为正例（错误）</a:t>
            </a:r>
          </a:p>
          <a:p>
            <a:r>
              <a:rPr lang="zh-CN" altLang="en-US" dirty="0"/>
              <a:t>真反例</a:t>
            </a:r>
            <a:r>
              <a:rPr lang="en-US" altLang="zh-CN" dirty="0"/>
              <a:t>TN</a:t>
            </a:r>
            <a:r>
              <a:rPr lang="zh-CN" altLang="en-US" dirty="0"/>
              <a:t>（</a:t>
            </a:r>
            <a:r>
              <a:rPr lang="en-US" altLang="zh-CN" dirty="0"/>
              <a:t>True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将反例预测为反例（正确）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2729024"/>
            <a:ext cx="7278624" cy="2019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2229233"/>
            <a:ext cx="4870704" cy="207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233"/>
            <a:ext cx="4870704" cy="2074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" y="4524000"/>
            <a:ext cx="4870705" cy="2074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524000"/>
            <a:ext cx="4870703" cy="2074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2064" y="659892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https://easyai.tech/ai-definition/accuracy-precision-recall-f1-roc-auc/</a:t>
            </a:r>
            <a:endParaRPr lang="zh-CN" altLang="en-US" sz="105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08064" y="1565312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准确率 </a:t>
            </a:r>
            <a:r>
              <a:rPr lang="en-US" altLang="zh-CN" dirty="0"/>
              <a:t>– Accuracy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7072" y="2234107"/>
            <a:ext cx="688238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预测正确的结果 </a:t>
            </a:r>
            <a:r>
              <a:rPr lang="en-US" altLang="zh-CN" dirty="0"/>
              <a:t>/ </a:t>
            </a:r>
            <a:r>
              <a:rPr lang="zh-CN" altLang="en-US" dirty="0"/>
              <a:t>总样本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2" y="2858652"/>
            <a:ext cx="6882384" cy="29318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52816" y="293081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Accuracy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3+4+1+2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3163"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精确率（</a:t>
            </a:r>
            <a:r>
              <a:rPr lang="zh-CN" altLang="en-US" dirty="0"/>
              <a:t>查</a:t>
            </a:r>
            <a:r>
              <a:rPr lang="zh-CN" altLang="it-IT" dirty="0"/>
              <a:t>准率）</a:t>
            </a:r>
            <a:r>
              <a:rPr lang="it-IT" altLang="zh-CN" dirty="0"/>
              <a:t>- Precision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10768" y="2238494"/>
            <a:ext cx="73456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实际为正的样本 </a:t>
            </a:r>
            <a:r>
              <a:rPr lang="en-US" altLang="zh-CN" dirty="0"/>
              <a:t>/ </a:t>
            </a:r>
            <a:r>
              <a:rPr lang="zh-CN" altLang="en-US" dirty="0"/>
              <a:t>预测为正的样本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" y="2786908"/>
            <a:ext cx="7345680" cy="312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08848" y="2786908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Precision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3753" t="-4615" r="-5094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召回率（查全率）</a:t>
            </a:r>
            <a:r>
              <a:rPr lang="en-US" altLang="zh-CN" dirty="0"/>
              <a:t>- Recall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77824" y="2256782"/>
            <a:ext cx="711403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预测为正样本 </a:t>
            </a:r>
            <a:r>
              <a:rPr lang="en-US" altLang="zh-CN" dirty="0"/>
              <a:t>/ </a:t>
            </a:r>
            <a:r>
              <a:rPr lang="zh-CN" altLang="en-US" dirty="0"/>
              <a:t>实际为正的样本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868046"/>
            <a:ext cx="7114032" cy="30305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11312" y="286804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Recall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4828" t="-4615" r="-7241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分数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67843" y="2291418"/>
            <a:ext cx="658585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精确率（</a:t>
            </a:r>
            <a:r>
              <a:rPr lang="en-US" altLang="zh-CN" dirty="0"/>
              <a:t>Precision</a:t>
            </a:r>
            <a:r>
              <a:rPr lang="zh-CN" altLang="en-US" dirty="0"/>
              <a:t>）和召回率（</a:t>
            </a:r>
            <a:r>
              <a:rPr lang="en-US" altLang="zh-CN" dirty="0"/>
              <a:t>Recall</a:t>
            </a:r>
            <a:r>
              <a:rPr lang="zh-CN" altLang="en-US" dirty="0"/>
              <a:t>）的关系是「矛盾」关系。</a:t>
            </a:r>
            <a:endParaRPr lang="en-US" altLang="zh-CN" dirty="0"/>
          </a:p>
          <a:p>
            <a:r>
              <a:rPr lang="zh-CN" altLang="en-US" dirty="0"/>
              <a:t>为综合两者表现，在两者之间找一个平衡点。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3" y="3130191"/>
            <a:ext cx="6585858" cy="2805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34" y="3189330"/>
            <a:ext cx="3924872" cy="2746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F</m:t>
                    </m:r>
                    <m:r>
                      <m:rPr>
                        <m:nor/>
                      </m:rPr>
                      <a:rPr lang="en-US" altLang="zh-CN" i="1" dirty="0" smtClean="0"/>
                      <m:t>1−</m:t>
                    </m:r>
                    <m:r>
                      <m:rPr>
                        <m:nor/>
                      </m:rPr>
                      <a:rPr lang="en-US" altLang="zh-CN" i="1" dirty="0" smtClean="0"/>
                      <m:t>Measure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2∗0.75∗0.6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0.75+0.6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blipFill rotWithShape="1">
                <a:blip r:embed="rId5"/>
                <a:stretch>
                  <a:fillRect l="-2621" t="-4545" r="-362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087" y="2184992"/>
            <a:ext cx="8338938" cy="428526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第一届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年，日本札幌举行（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第二届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年，韩国济州岛举行（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第三届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年，澳大利亚悉尼举行（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）加入了中文命名实体识别评测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SIGHAN-7 2013 Nagoya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名古屋，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Japan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SIGHAN-8 2015 Beijing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北京，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SIGHAN-9 2017 Taipei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台北，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》1992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字序列；隐藏状态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词性标注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" y="2336873"/>
            <a:ext cx="7597798" cy="40541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67" y="267261"/>
            <a:ext cx="4473328" cy="464098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/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扩展学习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98" y="2254266"/>
            <a:ext cx="2713235" cy="2720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2254266"/>
            <a:ext cx="2436647" cy="35917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977" y="2254266"/>
            <a:ext cx="2766557" cy="40282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8" y="2254267"/>
            <a:ext cx="2621694" cy="40282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29E743-B6A8-4D69-817D-79D251CA2A57}"/>
              </a:ext>
            </a:extLst>
          </p:cNvPr>
          <p:cNvSpPr txBox="1"/>
          <p:nvPr/>
        </p:nvSpPr>
        <p:spPr>
          <a:xfrm>
            <a:off x="766369" y="5920106"/>
            <a:ext cx="2732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中国科学院自动化研究所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AABBBE-D67F-489C-83BC-AA00DB06EFDF}"/>
              </a:ext>
            </a:extLst>
          </p:cNvPr>
          <p:cNvSpPr txBox="1"/>
          <p:nvPr/>
        </p:nvSpPr>
        <p:spPr>
          <a:xfrm>
            <a:off x="6031533" y="1293697"/>
            <a:ext cx="6146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现任字节跳动科技有限公司</a:t>
            </a:r>
            <a:r>
              <a:rPr lang="en-US" altLang="zh-CN" dirty="0"/>
              <a:t>Director of AI Lab</a:t>
            </a:r>
          </a:p>
          <a:p>
            <a:r>
              <a:rPr lang="zh-CN" altLang="en-US" dirty="0"/>
              <a:t>曾任微软亚洲研究院主任研究员、华为诺亚方舟实验室主任</a:t>
            </a:r>
          </a:p>
          <a:p>
            <a:r>
              <a:rPr lang="zh-CN" altLang="en-US" dirty="0"/>
              <a:t>研究方向：机器学习、信息检索、自然语言处理、数据挖掘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E79C94-69F2-4272-9074-DE10F2A229A0}"/>
              </a:ext>
            </a:extLst>
          </p:cNvPr>
          <p:cNvSpPr txBox="1"/>
          <p:nvPr/>
        </p:nvSpPr>
        <p:spPr>
          <a:xfrm>
            <a:off x="766369" y="6265867"/>
            <a:ext cx="443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http://www.nlpr.ia.ac.cn/cip/cqzong.htm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113" y="769084"/>
            <a:ext cx="9613861" cy="1080938"/>
          </a:xfrm>
        </p:spPr>
        <p:txBody>
          <a:bodyPr/>
          <a:lstStyle/>
          <a:p>
            <a:r>
              <a:rPr lang="zh-CN" altLang="en-US" dirty="0"/>
              <a:t>深度学习方法</a:t>
            </a:r>
            <a:br>
              <a:rPr lang="en-US" altLang="zh-CN" dirty="0"/>
            </a:br>
            <a:r>
              <a:rPr lang="zh-CN" altLang="en-US" dirty="0"/>
              <a:t>在中文命名实体识别的应用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668" y="2092206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/>
              <a:t>，</a:t>
            </a:r>
            <a:r>
              <a:rPr lang="en-US" altLang="zh-CN" dirty="0">
                <a:highlight>
                  <a:srgbClr val="008000"/>
                </a:highlight>
              </a:rPr>
              <a:t>CRF</a:t>
            </a:r>
            <a:r>
              <a:rPr lang="zh-CN" altLang="en-US" dirty="0"/>
              <a:t>，</a:t>
            </a:r>
            <a:r>
              <a:rPr lang="en-US" altLang="zh-CN" dirty="0">
                <a:highlight>
                  <a:srgbClr val="008000"/>
                </a:highlight>
              </a:rPr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2"/>
            <a:ext cx="5999165" cy="1574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8668" y="6227254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8668" y="5468442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LSTM</a:t>
            </a:r>
            <a:r>
              <a:rPr lang="zh-CN" altLang="en-US" sz="1600" dirty="0"/>
              <a:t> </a:t>
            </a:r>
            <a:r>
              <a:rPr lang="en-US" altLang="zh-CN" sz="1600" dirty="0"/>
              <a:t>Long Short Term Memory</a:t>
            </a:r>
            <a:r>
              <a:rPr lang="zh-CN" altLang="en-US" sz="1600" dirty="0"/>
              <a:t>，</a:t>
            </a:r>
            <a:r>
              <a:rPr lang="en-US" altLang="zh-CN" sz="1600" dirty="0"/>
              <a:t>RNN</a:t>
            </a:r>
            <a:r>
              <a:rPr lang="zh-CN" altLang="en-US" sz="1600" dirty="0"/>
              <a:t>的一种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8668" y="5007978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条件随机场 </a:t>
            </a:r>
            <a:r>
              <a:rPr lang="en-US" altLang="zh-CN" sz="1600" dirty="0"/>
              <a:t>conditional random field</a:t>
            </a:r>
            <a:r>
              <a:rPr lang="zh-CN" altLang="en-US" sz="1600" dirty="0"/>
              <a:t>，</a:t>
            </a:r>
            <a:r>
              <a:rPr lang="en-US" altLang="zh-CN" sz="1600" dirty="0"/>
              <a:t>CRF</a:t>
            </a:r>
            <a:endParaRPr lang="zh-CN" altLang="en-US" sz="1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48668" y="4547514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最大熵马尔科夫模型 </a:t>
            </a:r>
            <a:r>
              <a:rPr lang="en-US" altLang="zh-CN" sz="1600" dirty="0"/>
              <a:t>Maximum Entropy Markov Model </a:t>
            </a:r>
            <a:r>
              <a:rPr lang="zh-CN" altLang="en-US" sz="1600" dirty="0"/>
              <a:t>，</a:t>
            </a:r>
            <a:r>
              <a:rPr lang="en-US" altLang="zh-CN" sz="1600" dirty="0"/>
              <a:t>MEMM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5E383C-63AC-4A64-BDEC-3F729593C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954" y="170436"/>
            <a:ext cx="3566236" cy="1094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421518-B415-436F-AC6B-96936FAA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954" y="1358647"/>
            <a:ext cx="4918698" cy="20882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B73D4-396F-48C7-82FC-F5897F472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954" y="3549392"/>
            <a:ext cx="4918698" cy="30288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A4064-D610-41C2-AE8D-8F8CB425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「自然语言处理（</a:t>
            </a:r>
            <a:r>
              <a:rPr lang="en-US" altLang="zh-CN" dirty="0"/>
              <a:t>NLP</a:t>
            </a:r>
            <a:r>
              <a:rPr lang="zh-CN" altLang="en-US" dirty="0"/>
              <a:t>）」顶会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5EAFA8-FCF2-4A6D-96A5-E287C3D1DA4A}"/>
              </a:ext>
            </a:extLst>
          </p:cNvPr>
          <p:cNvSpPr txBox="1"/>
          <p:nvPr/>
        </p:nvSpPr>
        <p:spPr>
          <a:xfrm>
            <a:off x="926592" y="1594027"/>
            <a:ext cx="753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https://zhuanlan.zhihu.com/p/101066363?utm_source=wechat_session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7EC485-3627-4579-87ED-09C8036A1C62}"/>
              </a:ext>
            </a:extLst>
          </p:cNvPr>
          <p:cNvSpPr txBox="1"/>
          <p:nvPr/>
        </p:nvSpPr>
        <p:spPr>
          <a:xfrm>
            <a:off x="997545" y="5366630"/>
            <a:ext cx="9371749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ACL</a:t>
            </a:r>
            <a:r>
              <a:rPr lang="zh-CN" altLang="en-US" sz="1200" dirty="0"/>
              <a:t>、</a:t>
            </a:r>
            <a:r>
              <a:rPr lang="en-US" altLang="zh-CN" sz="1200" dirty="0"/>
              <a:t>EMNLP</a:t>
            </a:r>
            <a:r>
              <a:rPr lang="zh-CN" altLang="en-US" sz="1200" dirty="0"/>
              <a:t>、</a:t>
            </a:r>
            <a:r>
              <a:rPr lang="en-US" altLang="zh-CN" sz="1200" dirty="0"/>
              <a:t>NAACL </a:t>
            </a:r>
            <a:r>
              <a:rPr lang="zh-CN" altLang="en-US" sz="1200" dirty="0"/>
              <a:t>和 </a:t>
            </a:r>
            <a:r>
              <a:rPr lang="en-US" altLang="zh-CN" sz="1200" dirty="0"/>
              <a:t>COLING </a:t>
            </a:r>
            <a:r>
              <a:rPr lang="zh-CN" altLang="en-US" sz="1200" dirty="0"/>
              <a:t>是 </a:t>
            </a:r>
            <a:r>
              <a:rPr lang="en-US" altLang="zh-CN" sz="1200" dirty="0"/>
              <a:t>NLP </a:t>
            </a:r>
            <a:r>
              <a:rPr lang="zh-CN" altLang="en-US" sz="1200" dirty="0"/>
              <a:t>领域的四大顶会。</a:t>
            </a:r>
            <a:endParaRPr lang="en-US" altLang="zh-CN" sz="1200" dirty="0"/>
          </a:p>
          <a:p>
            <a:r>
              <a:rPr lang="zh-CN" altLang="en-US" sz="1200" dirty="0"/>
              <a:t>其中 </a:t>
            </a:r>
            <a:r>
              <a:rPr lang="en-US" altLang="zh-CN" sz="1200" dirty="0"/>
              <a:t>ACL</a:t>
            </a:r>
            <a:r>
              <a:rPr lang="zh-CN" altLang="en-US" sz="1200" dirty="0"/>
              <a:t>、</a:t>
            </a:r>
            <a:r>
              <a:rPr lang="en-US" altLang="zh-CN" sz="1200" dirty="0"/>
              <a:t>EMNLP</a:t>
            </a:r>
            <a:r>
              <a:rPr lang="zh-CN" altLang="en-US" sz="1200" dirty="0"/>
              <a:t>、</a:t>
            </a:r>
            <a:r>
              <a:rPr lang="en-US" altLang="zh-CN" sz="1200" dirty="0"/>
              <a:t>NAACL</a:t>
            </a:r>
            <a:r>
              <a:rPr lang="zh-CN" altLang="en-US" sz="1200" dirty="0"/>
              <a:t>均由 </a:t>
            </a:r>
            <a:r>
              <a:rPr lang="en-US" altLang="zh-CN" sz="1200" dirty="0"/>
              <a:t>ACL </a:t>
            </a:r>
            <a:r>
              <a:rPr lang="zh-CN" altLang="en-US" sz="1200" dirty="0"/>
              <a:t>举办。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A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ACL </a:t>
            </a:r>
            <a:r>
              <a:rPr lang="zh-CN" altLang="en-US" sz="1200" dirty="0"/>
              <a:t>、</a:t>
            </a:r>
            <a:r>
              <a:rPr lang="en-US" altLang="zh-CN" sz="1200" dirty="0"/>
              <a:t>AAAI</a:t>
            </a:r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B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EMNLP </a:t>
            </a:r>
            <a:r>
              <a:rPr lang="zh-CN" altLang="en-US" sz="1200" dirty="0"/>
              <a:t>和 </a:t>
            </a:r>
            <a:r>
              <a:rPr lang="en-US" altLang="zh-CN" sz="1200" dirty="0"/>
              <a:t>COLING </a:t>
            </a:r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C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NAACL 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CoNLL</a:t>
            </a:r>
            <a:r>
              <a:rPr lang="zh-CN" altLang="en-US" sz="1200" dirty="0"/>
              <a:t>、</a:t>
            </a:r>
            <a:r>
              <a:rPr lang="en-US" altLang="zh-CN" sz="1200" dirty="0"/>
              <a:t>NLPCC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21BE71-A265-40E4-9FF7-1EEE55C8D7E8}"/>
              </a:ext>
            </a:extLst>
          </p:cNvPr>
          <p:cNvSpPr txBox="1"/>
          <p:nvPr/>
        </p:nvSpPr>
        <p:spPr>
          <a:xfrm>
            <a:off x="997546" y="2234514"/>
            <a:ext cx="937174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</a:rPr>
              <a:t>ACL</a:t>
            </a:r>
            <a:r>
              <a:rPr lang="zh-CN" altLang="en-US" sz="2000" b="1" dirty="0">
                <a:solidFill>
                  <a:srgbClr val="FFFF00"/>
                </a:solidFill>
              </a:rPr>
              <a:t>会议（</a:t>
            </a:r>
            <a:r>
              <a:rPr lang="en-US" altLang="zh-CN" sz="2000" b="1" dirty="0">
                <a:solidFill>
                  <a:srgbClr val="FFFF00"/>
                </a:solidFill>
              </a:rPr>
              <a:t>Annual Meeting of the Association for Computational Linguistics</a:t>
            </a:r>
            <a:r>
              <a:rPr lang="zh-CN" altLang="en-US" sz="2000" b="1" dirty="0">
                <a:solidFill>
                  <a:srgbClr val="FFFF00"/>
                </a:solidFill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712A7E-A0D3-4402-B1EB-C3406AADDD9A}"/>
              </a:ext>
            </a:extLst>
          </p:cNvPr>
          <p:cNvSpPr txBox="1"/>
          <p:nvPr/>
        </p:nvSpPr>
        <p:spPr>
          <a:xfrm>
            <a:off x="926592" y="26038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https://www.aclweb.org/portal/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9A0EFD-CF9B-4169-84B0-3A71BA5B4547}"/>
              </a:ext>
            </a:extLst>
          </p:cNvPr>
          <p:cNvSpPr txBox="1"/>
          <p:nvPr/>
        </p:nvSpPr>
        <p:spPr>
          <a:xfrm>
            <a:off x="997546" y="3058307"/>
            <a:ext cx="9371750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自然语言处理与计算语言学领域最高级别的学术会议，由计算语言学协会主办，每年一届。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涉及对话</a:t>
            </a:r>
            <a:r>
              <a:rPr lang="en-US" altLang="zh-CN" dirty="0"/>
              <a:t>(Dialogue)</a:t>
            </a:r>
            <a:r>
              <a:rPr lang="zh-CN" altLang="en-US" dirty="0"/>
              <a:t>、篇章</a:t>
            </a:r>
            <a:r>
              <a:rPr lang="en-US" altLang="zh-CN" dirty="0"/>
              <a:t>(Discourse)</a:t>
            </a:r>
            <a:r>
              <a:rPr lang="zh-CN" altLang="en-US" dirty="0"/>
              <a:t>、评测</a:t>
            </a:r>
            <a:r>
              <a:rPr lang="en-US" altLang="zh-CN" dirty="0"/>
              <a:t>( Eval)</a:t>
            </a:r>
            <a:r>
              <a:rPr lang="zh-CN" altLang="en-US" dirty="0"/>
              <a:t>、信息抽取</a:t>
            </a:r>
            <a:r>
              <a:rPr lang="en-US" altLang="zh-CN" dirty="0"/>
              <a:t>( IE)</a:t>
            </a:r>
            <a:r>
              <a:rPr lang="zh-CN" altLang="en-US" dirty="0"/>
              <a:t>、信息检索</a:t>
            </a:r>
            <a:r>
              <a:rPr lang="en-US" altLang="zh-CN" dirty="0"/>
              <a:t>( IR)</a:t>
            </a:r>
            <a:r>
              <a:rPr lang="zh-CN" altLang="en-US" dirty="0"/>
              <a:t>、语言生成</a:t>
            </a:r>
            <a:r>
              <a:rPr lang="en-US" altLang="zh-CN" dirty="0"/>
              <a:t>(</a:t>
            </a:r>
            <a:r>
              <a:rPr lang="en-US" altLang="zh-CN" dirty="0" err="1"/>
              <a:t>LanguageGen</a:t>
            </a:r>
            <a:r>
              <a:rPr lang="en-US" altLang="zh-CN" dirty="0"/>
              <a:t>)</a:t>
            </a:r>
            <a:r>
              <a:rPr lang="zh-CN" altLang="en-US" dirty="0"/>
              <a:t>、语言资源</a:t>
            </a:r>
            <a:r>
              <a:rPr lang="en-US" altLang="zh-CN" dirty="0"/>
              <a:t>(</a:t>
            </a:r>
            <a:r>
              <a:rPr lang="en-US" altLang="zh-CN" dirty="0" err="1"/>
              <a:t>LanguageRes</a:t>
            </a:r>
            <a:r>
              <a:rPr lang="en-US" altLang="zh-CN" dirty="0"/>
              <a:t>)</a:t>
            </a:r>
            <a:r>
              <a:rPr lang="zh-CN" altLang="en-US" dirty="0"/>
              <a:t>、机器翻译</a:t>
            </a:r>
            <a:r>
              <a:rPr lang="en-US" altLang="zh-CN" dirty="0"/>
              <a:t>(MT)</a:t>
            </a:r>
            <a:r>
              <a:rPr lang="zh-CN" altLang="en-US" dirty="0"/>
              <a:t>、多模态</a:t>
            </a:r>
            <a:r>
              <a:rPr lang="en-US" altLang="zh-CN" dirty="0"/>
              <a:t>(Multimodal)</a:t>
            </a:r>
            <a:r>
              <a:rPr lang="zh-CN" altLang="en-US" dirty="0"/>
              <a:t>音韵学</a:t>
            </a:r>
            <a:r>
              <a:rPr lang="en-US" altLang="zh-CN" dirty="0"/>
              <a:t>/ </a:t>
            </a:r>
            <a:r>
              <a:rPr lang="zh-CN" altLang="en-US" dirty="0"/>
              <a:t>形态学</a:t>
            </a:r>
            <a:r>
              <a:rPr lang="en-US" altLang="zh-CN" dirty="0"/>
              <a:t>( </a:t>
            </a:r>
            <a:r>
              <a:rPr lang="en-US" altLang="zh-CN" dirty="0" err="1"/>
              <a:t>Phon</a:t>
            </a:r>
            <a:r>
              <a:rPr lang="en-US" altLang="zh-CN" dirty="0"/>
              <a:t>/ Morph)</a:t>
            </a:r>
            <a:r>
              <a:rPr lang="zh-CN" altLang="en-US" dirty="0"/>
              <a:t>、自动问答</a:t>
            </a:r>
            <a:r>
              <a:rPr lang="en-US" altLang="zh-CN" dirty="0"/>
              <a:t>(QA)</a:t>
            </a:r>
            <a:r>
              <a:rPr lang="zh-CN" altLang="en-US" dirty="0"/>
              <a:t>、语义</a:t>
            </a:r>
            <a:r>
              <a:rPr lang="en-US" altLang="zh-CN" dirty="0"/>
              <a:t>(Semantics)</a:t>
            </a:r>
            <a:r>
              <a:rPr lang="zh-CN" altLang="en-US" dirty="0"/>
              <a:t>、情感</a:t>
            </a:r>
            <a:r>
              <a:rPr lang="en-US" altLang="zh-CN" dirty="0"/>
              <a:t>(Sentiment)</a:t>
            </a:r>
            <a:r>
              <a:rPr lang="zh-CN" altLang="en-US" dirty="0"/>
              <a:t>、语音</a:t>
            </a:r>
            <a:r>
              <a:rPr lang="en-US" altLang="zh-CN" dirty="0"/>
              <a:t>(Speech)</a:t>
            </a:r>
            <a:r>
              <a:rPr lang="zh-CN" altLang="en-US" dirty="0"/>
              <a:t>、统计机器学习</a:t>
            </a:r>
            <a:r>
              <a:rPr lang="en-US" altLang="zh-CN" dirty="0"/>
              <a:t>(Stat ML)</a:t>
            </a:r>
            <a:r>
              <a:rPr lang="zh-CN" altLang="en-US" dirty="0"/>
              <a:t>、文摘</a:t>
            </a:r>
            <a:r>
              <a:rPr lang="en-US" altLang="zh-CN" dirty="0"/>
              <a:t>(</a:t>
            </a:r>
            <a:r>
              <a:rPr lang="en-US" altLang="zh-CN" dirty="0" err="1"/>
              <a:t>Summarisation</a:t>
            </a:r>
            <a:r>
              <a:rPr lang="en-US" altLang="zh-CN" dirty="0"/>
              <a:t>)</a:t>
            </a:r>
            <a:r>
              <a:rPr lang="zh-CN" altLang="en-US" dirty="0"/>
              <a:t>、句法</a:t>
            </a:r>
            <a:r>
              <a:rPr lang="en-US" altLang="zh-CN" dirty="0"/>
              <a:t>(Syntax)</a:t>
            </a:r>
            <a:r>
              <a:rPr lang="zh-CN" altLang="en-US" dirty="0"/>
              <a:t>等多个方面。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949A55-A677-4615-AD8C-E27A5F74570C}"/>
              </a:ext>
            </a:extLst>
          </p:cNvPr>
          <p:cNvSpPr txBox="1"/>
          <p:nvPr/>
        </p:nvSpPr>
        <p:spPr>
          <a:xfrm>
            <a:off x="997546" y="48126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https://zhuanlan.zhihu.com/p/99619745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473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C6E6E-1789-4FF6-BFDC-8D0BBBED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8384431" cy="108093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Baskerville Old Face" panose="02020602080505020303" pitchFamily="18" charset="0"/>
              </a:rPr>
              <a:t>The 58th Annual Meeting of the Association for</a:t>
            </a:r>
            <a:br>
              <a:rPr lang="en-US" altLang="zh-CN" dirty="0">
                <a:latin typeface="Baskerville Old Face" panose="02020602080505020303" pitchFamily="18" charset="0"/>
              </a:rPr>
            </a:br>
            <a:r>
              <a:rPr lang="en-US" altLang="zh-CN" dirty="0">
                <a:latin typeface="Baskerville Old Face" panose="02020602080505020303" pitchFamily="18" charset="0"/>
              </a:rPr>
              <a:t>Computational Linguistics</a:t>
            </a:r>
            <a:endParaRPr lang="zh-CN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7F187-E408-4061-807B-C31B052B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74058"/>
            <a:ext cx="1928027" cy="5791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7E93F0-EF04-49EF-BCB3-18D29D7E5178}"/>
              </a:ext>
            </a:extLst>
          </p:cNvPr>
          <p:cNvSpPr txBox="1"/>
          <p:nvPr/>
        </p:nvSpPr>
        <p:spPr>
          <a:xfrm>
            <a:off x="737616" y="19675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https://acl2020.org/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502D49-8578-4E36-8106-B75BF150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" y="2333218"/>
            <a:ext cx="7855178" cy="39813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528897-4C17-4A31-89FE-22C1EDEF0925}"/>
              </a:ext>
            </a:extLst>
          </p:cNvPr>
          <p:cNvSpPr txBox="1"/>
          <p:nvPr/>
        </p:nvSpPr>
        <p:spPr>
          <a:xfrm>
            <a:off x="680321" y="63398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https://dblp.org/db/conf/acl/acl2020.html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7F80E3-FA67-4C97-9F8F-4496DF4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975" y="93159"/>
            <a:ext cx="2341704" cy="62214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43CCB4-99AB-49F9-B7A3-660FBB12CA36}"/>
              </a:ext>
            </a:extLst>
          </p:cNvPr>
          <p:cNvSpPr txBox="1"/>
          <p:nvPr/>
        </p:nvSpPr>
        <p:spPr>
          <a:xfrm>
            <a:off x="7059168" y="6379470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https://www.aminer.cn/conf/acl2020/papers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971F38-5908-43C3-9416-ECA422F58D97}"/>
              </a:ext>
            </a:extLst>
          </p:cNvPr>
          <p:cNvSpPr txBox="1"/>
          <p:nvPr/>
        </p:nvSpPr>
        <p:spPr>
          <a:xfrm>
            <a:off x="2785385" y="278977"/>
            <a:ext cx="576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共收录</a:t>
            </a:r>
            <a:r>
              <a:rPr lang="en-US" altLang="zh-CN" dirty="0"/>
              <a:t>779</a:t>
            </a:r>
            <a:r>
              <a:rPr lang="zh-CN" altLang="en-US" dirty="0"/>
              <a:t>篇论文</a:t>
            </a:r>
          </a:p>
        </p:txBody>
      </p:sp>
    </p:spTree>
    <p:extLst>
      <p:ext uri="{BB962C8B-B14F-4D97-AF65-F5344CB8AC3E}">
        <p14:creationId xmlns:p14="http://schemas.microsoft.com/office/powerpoint/2010/main" val="151375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01153-3AC0-4ED2-A225-94318BE0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ACL2020</a:t>
            </a:r>
            <a:r>
              <a:rPr lang="zh-CN" altLang="en-US" dirty="0"/>
              <a:t>论文精选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A74AA1-9A9D-417E-B1F5-0A5F7B417C9C}"/>
              </a:ext>
            </a:extLst>
          </p:cNvPr>
          <p:cNvSpPr txBox="1"/>
          <p:nvPr/>
        </p:nvSpPr>
        <p:spPr>
          <a:xfrm>
            <a:off x="506163" y="2307027"/>
            <a:ext cx="2916319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词向量</a:t>
            </a:r>
            <a:r>
              <a:rPr lang="en-US" altLang="zh-CN" dirty="0"/>
              <a:t>/Embedding</a:t>
            </a:r>
          </a:p>
          <a:p>
            <a:r>
              <a:rPr lang="zh-CN" altLang="en-US" dirty="0"/>
              <a:t>机器翻译</a:t>
            </a:r>
          </a:p>
          <a:p>
            <a:r>
              <a:rPr lang="zh-CN" altLang="en-US" dirty="0"/>
              <a:t>信息抽取</a:t>
            </a:r>
          </a:p>
          <a:p>
            <a:r>
              <a:rPr lang="zh-CN" altLang="en-US" dirty="0"/>
              <a:t>语法分析</a:t>
            </a:r>
          </a:p>
          <a:p>
            <a:r>
              <a:rPr lang="zh-CN" altLang="en-US" dirty="0"/>
              <a:t>对话系统</a:t>
            </a:r>
          </a:p>
          <a:p>
            <a:r>
              <a:rPr lang="zh-CN" altLang="en-US" dirty="0"/>
              <a:t>文本生成</a:t>
            </a:r>
          </a:p>
          <a:p>
            <a:r>
              <a:rPr lang="zh-CN" altLang="en-US" dirty="0"/>
              <a:t>模型鲁棒性（对抗攻击）</a:t>
            </a:r>
          </a:p>
          <a:p>
            <a:r>
              <a:rPr lang="zh-CN" altLang="en-US" dirty="0"/>
              <a:t>理论及模型设计</a:t>
            </a:r>
          </a:p>
          <a:p>
            <a:r>
              <a:rPr lang="zh-CN" altLang="en-US" dirty="0"/>
              <a:t>其他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ABCBC-160F-44DD-B337-D0FBCA259B4C}"/>
              </a:ext>
            </a:extLst>
          </p:cNvPr>
          <p:cNvSpPr txBox="1"/>
          <p:nvPr/>
        </p:nvSpPr>
        <p:spPr>
          <a:xfrm>
            <a:off x="441213" y="4972226"/>
            <a:ext cx="435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https://zhuanlan.zhihu.com/p/135204349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393E1E8-2D59-4402-A1F2-DCC6D01D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643" y="807894"/>
            <a:ext cx="4861438" cy="536735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DE0334C-898C-406A-8F41-AF66ABAE1B39}"/>
              </a:ext>
            </a:extLst>
          </p:cNvPr>
          <p:cNvSpPr txBox="1"/>
          <p:nvPr/>
        </p:nvSpPr>
        <p:spPr>
          <a:xfrm>
            <a:off x="6164643" y="6202680"/>
            <a:ext cx="486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https://zhuanlan.zhihu.com/p/156857369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735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769AAE-0F7E-4059-864B-C88111C30BA8}"/>
              </a:ext>
            </a:extLst>
          </p:cNvPr>
          <p:cNvSpPr txBox="1"/>
          <p:nvPr/>
        </p:nvSpPr>
        <p:spPr>
          <a:xfrm>
            <a:off x="768961" y="6493363"/>
            <a:ext cx="63206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https://www.aclweb.org/anthology/2020.acl-main.315.pdf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1E1076-9A56-4746-A9EB-24F61665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30" y="178565"/>
            <a:ext cx="6210590" cy="18659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2A1CD4D-487C-45D8-9F59-41F4004EC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0" y="2156980"/>
            <a:ext cx="3033838" cy="42166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DC7F0D4-26FB-4EC9-A4E8-F4AF2CBD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42" y="2166051"/>
            <a:ext cx="3046778" cy="28446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25FF5FF-CBC8-458E-B429-94ED614ED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93" y="178565"/>
            <a:ext cx="3425071" cy="16497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D9174C-D393-442A-9BB9-0FDEC8F2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480" y="1890854"/>
            <a:ext cx="3391495" cy="1222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6CA0A3-DBBF-4A5B-B3C3-31086CABF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742" y="5685948"/>
            <a:ext cx="3053983" cy="68765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1BAB122-A930-40F2-A8E4-B73A68CA0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480" y="3175509"/>
            <a:ext cx="3391914" cy="31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1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527396-F09C-4285-A14B-69171651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56" y="1303687"/>
            <a:ext cx="5697148" cy="3871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D2EBD7-4E92-4F91-8FD0-21A80A3D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6" y="3078480"/>
            <a:ext cx="4947832" cy="33425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1D095F-40D9-4CFA-B54C-D7BAD1A1F6CF}"/>
              </a:ext>
            </a:extLst>
          </p:cNvPr>
          <p:cNvSpPr txBox="1"/>
          <p:nvPr/>
        </p:nvSpPr>
        <p:spPr>
          <a:xfrm>
            <a:off x="6395619" y="777546"/>
            <a:ext cx="324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https://github.com/lsvih/MWA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77E313-72FE-4917-976F-7B3109DF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00" y="5011159"/>
            <a:ext cx="6972904" cy="1409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270E98-485D-4C11-85C9-B6B3A873C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7" y="620737"/>
            <a:ext cx="5642776" cy="24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0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164</TotalTime>
  <Words>5280</Words>
  <Application>Microsoft Office PowerPoint</Application>
  <PresentationFormat>宽屏</PresentationFormat>
  <Paragraphs>641</Paragraphs>
  <Slides>70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微软雅黑</vt:lpstr>
      <vt:lpstr>Arial</vt:lpstr>
      <vt:lpstr>Baskerville Old Face</vt:lpstr>
      <vt:lpstr>Cambria Math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CODE：HMM——NER</vt:lpstr>
      <vt:lpstr>7.4 汉语自动分词系统的评价</vt:lpstr>
      <vt:lpstr>7.4 汉语自动分词系统的评价</vt:lpstr>
      <vt:lpstr>准确率 – Accuracy</vt:lpstr>
      <vt:lpstr>精确率（查准率）- Precision</vt:lpstr>
      <vt:lpstr>召回率（查全率）- Recall</vt:lpstr>
      <vt:lpstr>F1分数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HMM词性标注</vt:lpstr>
      <vt:lpstr>基于HMM的分词，词性标注，命名实体识别</vt:lpstr>
      <vt:lpstr>扩展学习</vt:lpstr>
      <vt:lpstr>深度学习方法 在中文命名实体识别的应用</vt:lpstr>
      <vt:lpstr>「自然语言处理（NLP）」顶会</vt:lpstr>
      <vt:lpstr>The 58th Annual Meeting of the Association for Computational Linguistics</vt:lpstr>
      <vt:lpstr>ACL2020论文精选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223</cp:revision>
  <dcterms:created xsi:type="dcterms:W3CDTF">2020-06-27T17:50:00Z</dcterms:created>
  <dcterms:modified xsi:type="dcterms:W3CDTF">2020-12-17T04:08:59Z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